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8" r:id="rId7"/>
    <p:sldId id="298" r:id="rId8"/>
    <p:sldId id="274" r:id="rId9"/>
    <p:sldId id="314" r:id="rId10"/>
    <p:sldId id="294" r:id="rId11"/>
    <p:sldId id="279" r:id="rId12"/>
    <p:sldId id="285" r:id="rId13"/>
    <p:sldId id="288" r:id="rId14"/>
    <p:sldId id="286" r:id="rId15"/>
    <p:sldId id="287" r:id="rId16"/>
    <p:sldId id="313" r:id="rId17"/>
    <p:sldId id="297" r:id="rId18"/>
    <p:sldId id="317" r:id="rId19"/>
    <p:sldId id="318" r:id="rId20"/>
    <p:sldId id="319" r:id="rId21"/>
    <p:sldId id="320" r:id="rId22"/>
    <p:sldId id="315" r:id="rId23"/>
    <p:sldId id="311" r:id="rId24"/>
    <p:sldId id="312" r:id="rId25"/>
    <p:sldId id="300" r:id="rId26"/>
    <p:sldId id="316" r:id="rId27"/>
    <p:sldId id="277" r:id="rId28"/>
    <p:sldId id="272" r:id="rId29"/>
    <p:sldId id="303" r:id="rId30"/>
    <p:sldId id="30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1059278"/>
          </a:xfrm>
        </p:spPr>
        <p:txBody>
          <a:bodyPr>
            <a:noAutofit/>
          </a:bodyPr>
          <a:lstStyle/>
          <a:p>
            <a:r>
              <a:rPr lang="en-GB" sz="2800" dirty="0" smtClean="0"/>
              <a:t>A presentation at the CEU</a:t>
            </a:r>
          </a:p>
          <a:p>
            <a:r>
              <a:rPr lang="en-GB" sz="2800" dirty="0" smtClean="0"/>
              <a:t>on </a:t>
            </a:r>
            <a:r>
              <a:rPr lang="en-GB" sz="2800" dirty="0"/>
              <a:t>behalf of the SCALLOP/INF1 consortium</a:t>
            </a:r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 smtClean="0"/>
              <a:t>30/5/2019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32" y="1518775"/>
            <a:ext cx="5736336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30936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(cis regions) and forest plots.</a:t>
            </a:r>
          </a:p>
          <a:p>
            <a:r>
              <a:rPr lang="en-GB" dirty="0" smtClean="0"/>
              <a:t>Independent/near-independent (</a:t>
            </a:r>
            <a:r>
              <a:rPr lang="en-GB" dirty="0" err="1" smtClean="0"/>
              <a:t>primary+secondary</a:t>
            </a:r>
            <a:r>
              <a:rPr lang="en-GB" dirty="0" smtClean="0"/>
              <a:t>) signals and their cis/trans classification/plot.</a:t>
            </a:r>
          </a:p>
          <a:p>
            <a:r>
              <a:rPr lang="en-GB" dirty="0" smtClean="0"/>
              <a:t>OPG </a:t>
            </a:r>
            <a:r>
              <a:rPr lang="en-GB" dirty="0" smtClean="0"/>
              <a:t>as positive control through </a:t>
            </a:r>
            <a:r>
              <a:rPr lang="en-GB" dirty="0" err="1" smtClean="0"/>
              <a:t>PhenoScanner</a:t>
            </a:r>
            <a:r>
              <a:rPr lang="en-GB" dirty="0" smtClean="0"/>
              <a:t> </a:t>
            </a:r>
            <a:r>
              <a:rPr lang="en-GB" dirty="0"/>
              <a:t>v1.1 </a:t>
            </a:r>
            <a:r>
              <a:rPr lang="en-GB" dirty="0" smtClean="0"/>
              <a:t>(with </a:t>
            </a:r>
            <a:r>
              <a:rPr lang="en-GB" dirty="0" err="1"/>
              <a:t>chr:pos</a:t>
            </a:r>
            <a:r>
              <a:rPr lang="en-GB" dirty="0"/>
              <a:t> input</a:t>
            </a:r>
            <a:r>
              <a:rPr lang="en-GB" dirty="0" smtClean="0"/>
              <a:t>), v2 (with </a:t>
            </a:r>
            <a:r>
              <a:rPr lang="en-GB" dirty="0" err="1"/>
              <a:t>rsid</a:t>
            </a:r>
            <a:r>
              <a:rPr lang="en-GB" dirty="0"/>
              <a:t> </a:t>
            </a:r>
            <a:r>
              <a:rPr lang="en-GB" dirty="0" smtClean="0"/>
              <a:t>input) for </a:t>
            </a:r>
            <a:r>
              <a:rPr lang="en-GB" dirty="0"/>
              <a:t>INF1 as a whole and by proteins</a:t>
            </a:r>
            <a:r>
              <a:rPr lang="en-GB" dirty="0" smtClean="0"/>
              <a:t>. Additional </a:t>
            </a:r>
            <a:r>
              <a:rPr lang="en-GB" dirty="0"/>
              <a:t>results on IBD, rheumatoid arthritis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 smtClean="0"/>
              <a:t>Parallel </a:t>
            </a:r>
            <a:r>
              <a:rPr lang="en-GB" dirty="0"/>
              <a:t>effort on </a:t>
            </a:r>
            <a:r>
              <a:rPr lang="en-GB" dirty="0" err="1"/>
              <a:t>coloc</a:t>
            </a:r>
            <a:r>
              <a:rPr lang="en-GB" dirty="0"/>
              <a:t>(</a:t>
            </a:r>
            <a:r>
              <a:rPr lang="en-GB" dirty="0" err="1"/>
              <a:t>alisation</a:t>
            </a:r>
            <a:r>
              <a:rPr lang="en-GB" dirty="0" smtClean="0"/>
              <a:t>)-type </a:t>
            </a:r>
            <a:r>
              <a:rPr lang="en-GB" dirty="0" smtClean="0"/>
              <a:t>analysis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248399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2" y="0"/>
            <a:ext cx="590092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E74D2E-DD49-4D16-9718-BAA0270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9581"/>
            <a:ext cx="11539728" cy="68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9F7981-361E-4496-A12D-6ADAF681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-12192"/>
            <a:ext cx="11696542" cy="6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D9A1-4687-483A-A61C-CB300A9F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Comparison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97A2A-AC31-496D-9258-5A0771E3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 chromosome 8 locus here is ~200kb upstream.</a:t>
            </a:r>
          </a:p>
          <a:p>
            <a:r>
              <a:rPr lang="en-GB" dirty="0" smtClean="0"/>
              <a:t>Quoting </a:t>
            </a:r>
            <a:r>
              <a:rPr lang="en-GB" altLang="en-US" i="1" dirty="0"/>
              <a:t>Kwan JSH, et al. (2014). 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 23(24): </a:t>
            </a:r>
            <a:r>
              <a:rPr lang="en-GB" altLang="en-US" i="1" dirty="0" smtClean="0"/>
              <a:t>6684—93:</a:t>
            </a:r>
          </a:p>
          <a:p>
            <a:pPr marL="0" indent="0">
              <a:buNone/>
            </a:pPr>
            <a:endParaRPr lang="en-GB" dirty="0" smtClean="0"/>
          </a:p>
          <a:p>
            <a:pPr marL="457200" lvl="1" indent="0">
              <a:buNone/>
            </a:pPr>
            <a:r>
              <a:rPr lang="en-GB" sz="3000" dirty="0" smtClean="0"/>
              <a:t>“</a:t>
            </a:r>
            <a:r>
              <a:rPr lang="en-GB" sz="3000" dirty="0" smtClean="0"/>
              <a:t>The </a:t>
            </a:r>
            <a:r>
              <a:rPr lang="en-GB" sz="3000" dirty="0"/>
              <a:t>most significant SNP in this locus (</a:t>
            </a:r>
            <a:r>
              <a:rPr lang="en-GB" sz="3000" dirty="0">
                <a:solidFill>
                  <a:srgbClr val="FF0000"/>
                </a:solidFill>
              </a:rPr>
              <a:t>rs704</a:t>
            </a:r>
            <a:r>
              <a:rPr lang="en-GB" sz="3000" dirty="0"/>
              <a:t>) encodes a possibly damaging (predicted by </a:t>
            </a:r>
            <a:r>
              <a:rPr lang="en-GB" sz="3000" dirty="0">
                <a:solidFill>
                  <a:srgbClr val="FF0000"/>
                </a:solidFill>
              </a:rPr>
              <a:t>PolyPhen2</a:t>
            </a:r>
            <a:r>
              <a:rPr lang="en-GB" sz="3000" dirty="0"/>
              <a:t>) missense mutation in the </a:t>
            </a:r>
            <a:r>
              <a:rPr lang="en-GB" sz="3000" i="1" dirty="0"/>
              <a:t>VTN</a:t>
            </a:r>
            <a:r>
              <a:rPr lang="en-GB" sz="3000" dirty="0"/>
              <a:t> gene. Moreover, </a:t>
            </a:r>
            <a:r>
              <a:rPr lang="en-GB" sz="3000" dirty="0" err="1">
                <a:solidFill>
                  <a:srgbClr val="FF0000"/>
                </a:solidFill>
              </a:rPr>
              <a:t>eQTL</a:t>
            </a:r>
            <a:r>
              <a:rPr lang="en-GB" sz="3000" dirty="0">
                <a:solidFill>
                  <a:srgbClr val="FF0000"/>
                </a:solidFill>
              </a:rPr>
              <a:t> analyses </a:t>
            </a:r>
            <a:r>
              <a:rPr lang="en-GB" sz="3000" dirty="0"/>
              <a:t>showed that the SNP was significantly associated with </a:t>
            </a:r>
            <a:r>
              <a:rPr lang="en-GB" sz="3000" i="1" dirty="0"/>
              <a:t>TMEM199 </a:t>
            </a:r>
            <a:r>
              <a:rPr lang="en-GB" sz="3000" dirty="0"/>
              <a:t>expression in pancreas and whole bone, as well as </a:t>
            </a:r>
            <a:r>
              <a:rPr lang="en-GB" sz="3000" i="1" dirty="0"/>
              <a:t>TMEM97</a:t>
            </a:r>
            <a:r>
              <a:rPr lang="en-GB" sz="3000" dirty="0"/>
              <a:t> expression in whole blood. The low </a:t>
            </a:r>
            <a:r>
              <a:rPr lang="en-GB" sz="3000" dirty="0" err="1">
                <a:solidFill>
                  <a:srgbClr val="FF0000"/>
                </a:solidFill>
              </a:rPr>
              <a:t>RegulomeDB</a:t>
            </a:r>
            <a:r>
              <a:rPr lang="en-GB" sz="3000" dirty="0"/>
              <a:t> score of the SNP also suggested that the SNP has important regulatory functions</a:t>
            </a:r>
            <a:r>
              <a:rPr lang="en-GB" sz="3000" dirty="0" smtClean="0"/>
              <a:t>”.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altLang="en-US" i="1" dirty="0" smtClean="0"/>
              <a:t>.</a:t>
            </a:r>
            <a:endParaRPr lang="en-GB" altLang="en-US" i="1" dirty="0"/>
          </a:p>
        </p:txBody>
      </p:sp>
    </p:spTree>
    <p:extLst>
      <p:ext uri="{BB962C8B-B14F-4D97-AF65-F5344CB8AC3E}">
        <p14:creationId xmlns:p14="http://schemas.microsoft.com/office/powerpoint/2010/main" val="29246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7" y="1623519"/>
            <a:ext cx="10949655" cy="52344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7438" y="102848"/>
            <a:ext cx="113240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Seven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genomic regions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have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pQTLs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for IL12B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. The cis-acting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pQTL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near the </a:t>
            </a:r>
            <a:r>
              <a:rPr lang="en-US" sz="2800" i="1" dirty="0">
                <a:latin typeface="Arial" charset="0"/>
                <a:ea typeface="Arial" charset="0"/>
                <a:cs typeface="Arial" charset="0"/>
              </a:rPr>
              <a:t>IL12B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gene* is a GWAS hit for inflammatory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bowel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disease.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5430" y="4094572"/>
            <a:ext cx="1589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Arial" charset="0"/>
                <a:ea typeface="Arial" charset="0"/>
                <a:cs typeface="Arial" charset="0"/>
              </a:rPr>
              <a:t>RAD51B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8315" y="4745869"/>
            <a:ext cx="1589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Arial" charset="0"/>
                <a:ea typeface="Arial" charset="0"/>
                <a:cs typeface="Arial" charset="0"/>
              </a:rPr>
              <a:t>TRAF3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07003" y="2431651"/>
            <a:ext cx="162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Arial" charset="0"/>
                <a:ea typeface="Arial" charset="0"/>
                <a:cs typeface="Arial" charset="0"/>
              </a:rPr>
              <a:t>LPP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54225" y="4775301"/>
            <a:ext cx="162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Arial" charset="0"/>
                <a:ea typeface="Arial" charset="0"/>
                <a:cs typeface="Arial" charset="0"/>
              </a:rPr>
              <a:t>SH2B3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94407" y="4745869"/>
            <a:ext cx="162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Arial" charset="0"/>
                <a:ea typeface="Arial" charset="0"/>
                <a:cs typeface="Arial" charset="0"/>
              </a:rPr>
              <a:t>MHC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91080" y="3104881"/>
            <a:ext cx="2164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Arial" charset="0"/>
                <a:ea typeface="Arial" charset="0"/>
                <a:cs typeface="Arial" charset="0"/>
              </a:rPr>
              <a:t>BHLHE40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73630" y="1864618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*sentinel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pQTL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variant lies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-39kb of </a:t>
            </a:r>
            <a:r>
              <a:rPr lang="en-US" sz="2400" i="1" dirty="0" smtClean="0">
                <a:latin typeface="Arial" charset="0"/>
                <a:ea typeface="Arial" charset="0"/>
                <a:cs typeface="Arial" charset="0"/>
              </a:rPr>
              <a:t>IL12B</a:t>
            </a:r>
            <a:endParaRPr lang="en-US" sz="2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51174" y="1314593"/>
            <a:ext cx="162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Arial" charset="0"/>
                <a:ea typeface="Arial" charset="0"/>
                <a:cs typeface="Arial" charset="0"/>
              </a:rPr>
              <a:t>IL12B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3370407" y="4620563"/>
            <a:ext cx="9043" cy="832696"/>
          </a:xfrm>
          <a:prstGeom prst="straightConnector1">
            <a:avLst/>
          </a:prstGeom>
          <a:ln w="349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9091933" y="4745869"/>
            <a:ext cx="9043" cy="832696"/>
          </a:xfrm>
          <a:prstGeom prst="straightConnector1">
            <a:avLst/>
          </a:prstGeom>
          <a:ln w="349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227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27" y="112538"/>
            <a:ext cx="11238808" cy="1325563"/>
          </a:xfrm>
        </p:spPr>
        <p:txBody>
          <a:bodyPr/>
          <a:lstStyle/>
          <a:p>
            <a:pPr algn="ctr"/>
            <a:r>
              <a:rPr lang="en-GB" b="1" dirty="0" smtClean="0"/>
              <a:t>IL.18R1 (chr2:</a:t>
            </a:r>
            <a:r>
              <a:rPr lang="en-GB" b="1" dirty="0"/>
              <a:t>02688765−103588215</a:t>
            </a:r>
            <a:r>
              <a:rPr lang="en-GB" b="1" dirty="0"/>
              <a:t>), </a:t>
            </a:r>
            <a:r>
              <a:rPr lang="en-GB" b="1" dirty="0" smtClean="0"/>
              <a:t>899,450bp</a:t>
            </a:r>
            <a:endParaRPr lang="en-GB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039090"/>
            <a:ext cx="9144019" cy="59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06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There is </a:t>
            </a:r>
            <a:r>
              <a:rPr lang="en-GB" altLang="en-US" dirty="0" smtClean="0"/>
              <a:t>a strong </a:t>
            </a:r>
            <a:r>
              <a:rPr lang="en-GB" altLang="en-US" dirty="0"/>
              <a:t>motivation to integrate genomic, proteomic and phenotypic data for biological and clinical </a:t>
            </a:r>
            <a:r>
              <a:rPr lang="en-GB" altLang="en-US" dirty="0" smtClean="0"/>
              <a:t>insights.</a:t>
            </a:r>
            <a:endParaRPr lang="en-GB" altLang="en-US" dirty="0"/>
          </a:p>
          <a:p>
            <a:pPr>
              <a:spcBef>
                <a:spcPct val="0"/>
              </a:spcBef>
              <a:defRPr/>
            </a:pPr>
            <a:r>
              <a:rPr lang="en-GB" altLang="en-US" dirty="0" smtClean="0"/>
              <a:t>This </a:t>
            </a:r>
            <a:r>
              <a:rPr lang="en-GB" altLang="en-US" dirty="0"/>
              <a:t>study involves 12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studies </a:t>
            </a:r>
            <a:r>
              <a:rPr lang="en-GB" altLang="en-US" dirty="0" smtClean="0"/>
              <a:t>in SCALLOP </a:t>
            </a:r>
            <a:r>
              <a:rPr lang="en-GB" altLang="en-US" dirty="0"/>
              <a:t>consortium </a:t>
            </a:r>
            <a:r>
              <a:rPr lang="en-GB" altLang="en-US" dirty="0" smtClean="0"/>
              <a:t>using </a:t>
            </a:r>
            <a:r>
              <a:rPr lang="en-GB" altLang="en-US" dirty="0" err="1" smtClean="0"/>
              <a:t>Olink</a:t>
            </a:r>
            <a:r>
              <a:rPr lang="en-GB" altLang="en-US" dirty="0" smtClean="0"/>
              <a:t> assay of </a:t>
            </a:r>
            <a:r>
              <a:rPr lang="en-GB" altLang="en-US" dirty="0"/>
              <a:t>91 </a:t>
            </a:r>
            <a:r>
              <a:rPr lang="en-GB" altLang="en-US" dirty="0" smtClean="0"/>
              <a:t>proteins for </a:t>
            </a:r>
            <a:r>
              <a:rPr lang="en-GB" altLang="en-US" dirty="0"/>
              <a:t>study of </a:t>
            </a:r>
            <a:r>
              <a:rPr lang="en-GB" altLang="en-US" dirty="0" smtClean="0"/>
              <a:t>inflammation in </a:t>
            </a:r>
            <a:r>
              <a:rPr lang="en-US" altLang="en-US" dirty="0" smtClean="0"/>
              <a:t>immune </a:t>
            </a:r>
            <a:r>
              <a:rPr lang="en-US" altLang="en-US" dirty="0"/>
              <a:t>response </a:t>
            </a:r>
            <a:r>
              <a:rPr lang="en-US" altLang="en-US" dirty="0" smtClean="0"/>
              <a:t>and/or pathological </a:t>
            </a:r>
            <a:r>
              <a:rPr lang="en-US" altLang="en-US" dirty="0"/>
              <a:t>processes and diseases.</a:t>
            </a:r>
          </a:p>
          <a:p>
            <a:pPr>
              <a:spcBef>
                <a:spcPct val="0"/>
              </a:spcBef>
              <a:defRPr/>
            </a:pPr>
            <a:r>
              <a:rPr lang="en-US" dirty="0"/>
              <a:t>The aim is to identify protein quantitative trait loci (</a:t>
            </a:r>
            <a:r>
              <a:rPr lang="en-US" dirty="0" err="1"/>
              <a:t>pQTLs</a:t>
            </a:r>
            <a:r>
              <a:rPr lang="en-US" dirty="0"/>
              <a:t>) and assess their biological and/or clinical significance</a:t>
            </a:r>
            <a:r>
              <a:rPr lang="en-US" dirty="0" smtClean="0"/>
              <a:t>.</a:t>
            </a:r>
          </a:p>
          <a:p>
            <a:pPr>
              <a:spcBef>
                <a:spcPct val="0"/>
              </a:spcBef>
              <a:defRPr/>
            </a:pPr>
            <a:endParaRPr lang="en-US" dirty="0" smtClean="0"/>
          </a:p>
          <a:p>
            <a:pPr>
              <a:spcBef>
                <a:spcPct val="0"/>
              </a:spcBef>
              <a:defRPr/>
            </a:pPr>
            <a:endParaRPr lang="en-US" dirty="0"/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altLang="en-US" i="1" dirty="0" err="1" smtClean="0"/>
              <a:t>Genz</a:t>
            </a:r>
            <a:r>
              <a:rPr lang="en-US" altLang="en-US" i="1" dirty="0" smtClean="0"/>
              <a:t> et al (2016), </a:t>
            </a:r>
            <a:r>
              <a:rPr lang="en-GB" altLang="en-US" i="1" dirty="0" smtClean="0"/>
              <a:t>JAMA 315:2532-41; </a:t>
            </a:r>
            <a:r>
              <a:rPr lang="en-GB" altLang="en-US" i="1" dirty="0" err="1" smtClean="0"/>
              <a:t>Niewczas</a:t>
            </a:r>
            <a:r>
              <a:rPr lang="en-GB" altLang="en-US" i="1" dirty="0" smtClean="0"/>
              <a:t> MA, et al. (2019). Nat Med; </a:t>
            </a:r>
            <a:r>
              <a:rPr lang="en-GB" altLang="en-US" i="1" dirty="0"/>
              <a:t>Sun B, et al (2018). </a:t>
            </a:r>
            <a:r>
              <a:rPr lang="en-GB" altLang="en-US" i="1" dirty="0" smtClean="0"/>
              <a:t>Nature </a:t>
            </a:r>
            <a:r>
              <a:rPr lang="en-GB" altLang="en-US" i="1" dirty="0"/>
              <a:t>558: 73-9.</a:t>
            </a:r>
            <a:r>
              <a:rPr lang="en-GB" altLang="en-US" sz="2400" i="1" dirty="0"/>
              <a:t> </a:t>
            </a:r>
          </a:p>
          <a:p>
            <a:pPr>
              <a:spcBef>
                <a:spcPct val="0"/>
              </a:spcBef>
              <a:defRPr/>
            </a:pPr>
            <a:endParaRPr lang="en-GB" altLang="en-US" dirty="0"/>
          </a:p>
          <a:p>
            <a:pPr>
              <a:spcBef>
                <a:spcPct val="0"/>
              </a:spcBef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63075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9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</a:t>
            </a:r>
            <a:r>
              <a:rPr lang="en-GB" b="1" dirty="0" smtClean="0"/>
              <a:t>identification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GWAS summary </a:t>
            </a:r>
            <a:r>
              <a:rPr lang="en-GB" dirty="0"/>
              <a:t>statistics contain many enriched </a:t>
            </a:r>
            <a:r>
              <a:rPr lang="en-GB" dirty="0" err="1" smtClean="0"/>
              <a:t>pQTLs</a:t>
            </a:r>
            <a:r>
              <a:rPr lang="en-GB" dirty="0" smtClean="0"/>
              <a:t> and </a:t>
            </a:r>
            <a:r>
              <a:rPr lang="en-GB" dirty="0"/>
              <a:t>proved </a:t>
            </a:r>
            <a:r>
              <a:rPr lang="en-GB" dirty="0" smtClean="0"/>
              <a:t>useful for many downstream analyses.</a:t>
            </a:r>
          </a:p>
          <a:p>
            <a:r>
              <a:rPr lang="en-GB" dirty="0" smtClean="0"/>
              <a:t>Fundamentally important </a:t>
            </a:r>
            <a:r>
              <a:rPr lang="en-GB" dirty="0" err="1" smtClean="0"/>
              <a:t>genomewide</a:t>
            </a:r>
            <a:r>
              <a:rPr lang="en-GB" dirty="0" smtClean="0"/>
              <a:t> significant signals are often in strong LD with others and conditionally significant.</a:t>
            </a:r>
          </a:p>
          <a:p>
            <a:r>
              <a:rPr lang="en-GB" dirty="0" smtClean="0"/>
              <a:t>The uncertainty in dealing with LD can be seen that among a predefined </a:t>
            </a:r>
            <a:r>
              <a:rPr lang="en-GB" dirty="0"/>
              <a:t>1,703 </a:t>
            </a:r>
            <a:r>
              <a:rPr lang="en-GB" dirty="0" smtClean="0"/>
              <a:t>approximately independent (AI) autosomal </a:t>
            </a:r>
            <a:r>
              <a:rPr lang="en-GB" dirty="0" smtClean="0"/>
              <a:t>regions, 36, 300 and 1,701 are 250kb, 500kb and </a:t>
            </a:r>
            <a:r>
              <a:rPr lang="en-GB" dirty="0"/>
              <a:t>10mb </a:t>
            </a:r>
            <a:r>
              <a:rPr lang="en-GB" dirty="0" smtClean="0"/>
              <a:t>apart, respectively, giving 1,672 regions after excluding </a:t>
            </a:r>
            <a:r>
              <a:rPr lang="en-GB" dirty="0"/>
              <a:t>regions in high LD </a:t>
            </a:r>
            <a:r>
              <a:rPr lang="en-GB" dirty="0" smtClean="0"/>
              <a:t>such as HLA.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78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i="1" dirty="0" smtClean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 smtClean="0"/>
              <a:t>experiments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b="1" dirty="0" smtClean="0"/>
              <a:t>Parameters</a:t>
            </a:r>
            <a:r>
              <a:rPr lang="en-GB" dirty="0" smtClean="0"/>
              <a:t>. 1KG (</a:t>
            </a:r>
            <a:r>
              <a:rPr lang="en-GB" dirty="0" err="1" smtClean="0"/>
              <a:t>LocusZoom</a:t>
            </a:r>
            <a:r>
              <a:rPr lang="en-GB" dirty="0" smtClean="0"/>
              <a:t> 1.4) </a:t>
            </a:r>
            <a:r>
              <a:rPr lang="en-GB" dirty="0"/>
              <a:t>and UK10K+1KG as LD </a:t>
            </a:r>
            <a:r>
              <a:rPr lang="en-GB" dirty="0" smtClean="0"/>
              <a:t>references; GCTA </a:t>
            </a:r>
            <a:r>
              <a:rPr lang="en-GB" dirty="0"/>
              <a:t>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</a:t>
            </a:r>
            <a:r>
              <a:rPr lang="en-GB" dirty="0" smtClean="0"/>
              <a:t>10000; PLINK </a:t>
            </a:r>
            <a:r>
              <a:rPr lang="en-GB" dirty="0"/>
              <a:t>–clump-r2 0, 0.1 –clump-kb 500, </a:t>
            </a:r>
            <a:r>
              <a:rPr lang="en-GB" dirty="0" smtClean="0"/>
              <a:t>1000; Regions </a:t>
            </a:r>
            <a:r>
              <a:rPr lang="en-GB" dirty="0"/>
              <a:t>in high </a:t>
            </a:r>
            <a:r>
              <a:rPr lang="en-GB" dirty="0" smtClean="0"/>
              <a:t>LD; SNPs</a:t>
            </a:r>
            <a:r>
              <a:rPr lang="en-GB" dirty="0"/>
              <a:t>, +</a:t>
            </a:r>
            <a:r>
              <a:rPr lang="en-GB" dirty="0" err="1" smtClean="0"/>
              <a:t>indels</a:t>
            </a:r>
            <a:r>
              <a:rPr lang="en-GB" dirty="0" smtClean="0"/>
              <a:t>; </a:t>
            </a:r>
            <a:r>
              <a:rPr lang="en-GB" dirty="0" err="1" smtClean="0"/>
              <a:t>Genomewide</a:t>
            </a:r>
            <a:r>
              <a:rPr lang="en-GB" dirty="0" smtClean="0"/>
              <a:t> slide windows versus the </a:t>
            </a:r>
            <a:r>
              <a:rPr lang="en-GB" dirty="0"/>
              <a:t>use of AILD </a:t>
            </a:r>
            <a:r>
              <a:rPr lang="en-GB" dirty="0" smtClean="0"/>
              <a:t>blocks.</a:t>
            </a:r>
            <a:endParaRPr lang="en-GB" dirty="0"/>
          </a:p>
          <a:p>
            <a:r>
              <a:rPr lang="en-GB" b="1" dirty="0" smtClean="0"/>
              <a:t>Major findings</a:t>
            </a:r>
            <a:r>
              <a:rPr lang="en-GB" dirty="0" smtClean="0"/>
              <a:t>. More </a:t>
            </a:r>
            <a:r>
              <a:rPr lang="en-GB" dirty="0"/>
              <a:t>signals were introduced by </a:t>
            </a:r>
            <a:r>
              <a:rPr lang="en-GB" dirty="0" err="1" smtClean="0"/>
              <a:t>indels</a:t>
            </a:r>
            <a:r>
              <a:rPr lang="en-GB" dirty="0" smtClean="0"/>
              <a:t>, larger LD reference panel and GWAS summary statistics. The reference panel has more impact than moderate change in LD window. LD clumping gives </a:t>
            </a:r>
            <a:r>
              <a:rPr lang="en-GB" dirty="0"/>
              <a:t>more signals </a:t>
            </a:r>
            <a:r>
              <a:rPr lang="en-GB" dirty="0" smtClean="0"/>
              <a:t>than joint/conditional analysis.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Computationally efficient algorithms</a:t>
            </a:r>
            <a:endParaRPr lang="en-GB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 smtClean="0"/>
                  <a:t>Form </a:t>
                </a:r>
                <a:r>
                  <a:rPr lang="en-GB" sz="2400" dirty="0"/>
                  <a:t>AILD blocks with </a:t>
                </a:r>
                <a:r>
                  <a:rPr lang="en-GB" sz="2400" dirty="0" smtClean="0"/>
                  <a:t>LD reference </a:t>
                </a:r>
                <a:r>
                  <a:rPr lang="en-GB" sz="2400" dirty="0"/>
                  <a:t>data, involving specific variants.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Tag </a:t>
                </a:r>
                <a:r>
                  <a:rPr lang="en-GB" sz="2400" dirty="0" smtClean="0"/>
                  <a:t>summary statistics </a:t>
                </a:r>
                <a:r>
                  <a:rPr lang="en-GB" sz="2400" dirty="0"/>
                  <a:t>with AILD blocks.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Overlap regions with GWAS </a:t>
                </a:r>
                <a:r>
                  <a:rPr lang="en-GB" sz="2400" dirty="0" err="1"/>
                  <a:t>sumstats</a:t>
                </a:r>
                <a:r>
                  <a:rPr lang="en-GB" sz="2400" dirty="0"/>
                  <a:t> containing signals </a:t>
                </a:r>
                <a:r>
                  <a:rPr lang="en-GB" sz="2400" dirty="0" smtClean="0"/>
                  <a:t>to protein-region </a:t>
                </a:r>
                <a:r>
                  <a:rPr lang="en-GB" sz="2400" dirty="0"/>
                  <a:t>pairs.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>
                    <a:solidFill>
                      <a:srgbClr val="FF0000"/>
                    </a:solidFill>
                  </a:rPr>
                  <a:t>PLINK –clump-r2 0.1 and/or GCTA --</a:t>
                </a:r>
                <a:r>
                  <a:rPr lang="en-GB" sz="2400" dirty="0" err="1">
                    <a:solidFill>
                      <a:srgbClr val="FF0000"/>
                    </a:solidFill>
                  </a:rPr>
                  <a:t>cojo</a:t>
                </a:r>
                <a:r>
                  <a:rPr lang="en-GB" sz="2400" dirty="0">
                    <a:solidFill>
                      <a:srgbClr val="FF0000"/>
                    </a:solidFill>
                  </a:rPr>
                  <a:t>-collinear 0.9 (no –cojo-r2 yet).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Regional plots </a:t>
                </a:r>
                <a:r>
                  <a:rPr lang="en-GB" sz="2400" dirty="0" smtClean="0"/>
                  <a:t>(</a:t>
                </a:r>
                <a:r>
                  <a:rPr lang="en-GB" sz="2400" dirty="0" err="1" smtClean="0"/>
                  <a:t>LocusZoom</a:t>
                </a:r>
                <a:r>
                  <a:rPr lang="en-GB" sz="2400" dirty="0" smtClean="0"/>
                  <a:t> </a:t>
                </a:r>
                <a:r>
                  <a:rPr lang="en-GB" sz="2400" dirty="0"/>
                  <a:t>won’t be able to show </a:t>
                </a:r>
                <a:r>
                  <a:rPr lang="en-GB" sz="2400" dirty="0" err="1"/>
                  <a:t>indel</a:t>
                </a:r>
                <a:r>
                  <a:rPr lang="en-GB" sz="2400" dirty="0"/>
                  <a:t> </a:t>
                </a:r>
                <a:r>
                  <a:rPr lang="en-GB" sz="2400" dirty="0" smtClean="0"/>
                  <a:t>singletons).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 smtClean="0"/>
                  <a:t>Merge of blocks if appropriate.</a:t>
                </a:r>
              </a:p>
              <a:p>
                <a:endParaRPr lang="en-GB" sz="2400" dirty="0" smtClean="0"/>
              </a:p>
              <a:p>
                <a:pPr marL="0" indent="0">
                  <a:buNone/>
                </a:pPr>
                <a:r>
                  <a:rPr lang="en-GB" sz="2400" dirty="0" smtClean="0"/>
                  <a:t>NOTE: </a:t>
                </a:r>
                <a:r>
                  <a:rPr lang="en-GB" sz="2400" dirty="0" smtClean="0"/>
                  <a:t>Significantly </a:t>
                </a:r>
                <a:r>
                  <a:rPr lang="en-GB" sz="2400" dirty="0"/>
                  <a:t>reduced computing times for GCTA from ~10 days to &lt;1 day on cardio. </a:t>
                </a:r>
                <a:r>
                  <a:rPr lang="en-GB" sz="2400" dirty="0" smtClean="0"/>
                  <a:t>Step 4 would vary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 smtClean="0"/>
                  <a:t> both as 0 for </a:t>
                </a:r>
                <a:r>
                  <a:rPr lang="en-GB" sz="2400" dirty="0"/>
                  <a:t>independent to near-independent </a:t>
                </a:r>
                <a:r>
                  <a:rPr lang="en-GB" sz="2400" dirty="0" smtClean="0"/>
                  <a:t>signals. </a:t>
                </a:r>
                <a:endParaRPr lang="en-GB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b="-14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 smtClean="0">
                <a:latin typeface="Arial" charset="0"/>
              </a:rPr>
              <a:t>Correspondence </a:t>
            </a:r>
            <a:r>
              <a:rPr lang="en-GB" altLang="en-US" dirty="0">
                <a:latin typeface="Arial" charset="0"/>
              </a:rPr>
              <a:t>between INTERVAL and INF1 </a:t>
            </a:r>
            <a:r>
              <a:rPr lang="en-GB" altLang="en-US" dirty="0" smtClean="0">
                <a:latin typeface="Arial" charset="0"/>
              </a:rPr>
              <a:t>was reassuring </a:t>
            </a:r>
            <a:r>
              <a:rPr lang="en-GB" altLang="en-US" dirty="0" smtClean="0">
                <a:latin typeface="Arial" charset="0"/>
              </a:rPr>
              <a:t>over many aspects of the results, </a:t>
            </a:r>
            <a:r>
              <a:rPr lang="en-GB" altLang="en-US" dirty="0" smtClean="0">
                <a:latin typeface="Arial" charset="0"/>
              </a:rPr>
              <a:t>in particular </a:t>
            </a:r>
            <a:r>
              <a:rPr lang="en-GB" altLang="en-US" dirty="0" smtClean="0">
                <a:latin typeface="Arial" charset="0"/>
              </a:rPr>
              <a:t>cis/trans classification.</a:t>
            </a:r>
            <a:endParaRPr lang="en-GB" altLang="en-US" dirty="0">
              <a:latin typeface="Arial" charset="0"/>
            </a:endParaRPr>
          </a:p>
          <a:p>
            <a:r>
              <a:rPr lang="en-GB" altLang="en-US" dirty="0" smtClean="0">
                <a:latin typeface="Arial" charset="0"/>
              </a:rPr>
              <a:t>Specific </a:t>
            </a:r>
            <a:r>
              <a:rPr lang="en-GB" altLang="en-US" dirty="0">
                <a:latin typeface="Arial" charset="0"/>
              </a:rPr>
              <a:t>findings </a:t>
            </a:r>
            <a:r>
              <a:rPr lang="en-GB" altLang="en-US" dirty="0" smtClean="0">
                <a:latin typeface="Arial" charset="0"/>
              </a:rPr>
              <a:t>such as OPG </a:t>
            </a:r>
            <a:r>
              <a:rPr lang="en-GB" altLang="en-US" dirty="0">
                <a:latin typeface="Arial" charset="0"/>
              </a:rPr>
              <a:t>(and also TNFSF14, </a:t>
            </a:r>
            <a:r>
              <a:rPr lang="en-GB" altLang="en-US" dirty="0" smtClean="0">
                <a:latin typeface="Arial" charset="0"/>
              </a:rPr>
              <a:t>IL12B) </a:t>
            </a:r>
            <a:r>
              <a:rPr lang="en-GB" altLang="en-US" dirty="0" smtClean="0">
                <a:latin typeface="Arial" charset="0"/>
              </a:rPr>
              <a:t>demonstrated the </a:t>
            </a:r>
            <a:r>
              <a:rPr lang="en-GB" altLang="en-US" dirty="0" smtClean="0">
                <a:latin typeface="Arial" charset="0"/>
              </a:rPr>
              <a:t>validity and power of </a:t>
            </a:r>
            <a:r>
              <a:rPr lang="en-GB" altLang="en-US" dirty="0">
                <a:latin typeface="Arial" charset="0"/>
              </a:rPr>
              <a:t>the </a:t>
            </a:r>
            <a:r>
              <a:rPr lang="en-GB" altLang="en-US" dirty="0" smtClean="0">
                <a:latin typeface="Arial" charset="0"/>
              </a:rPr>
              <a:t>meta-analysis, which will be of interest to advance work in a broad (</a:t>
            </a:r>
            <a:r>
              <a:rPr lang="en-GB" altLang="en-US" dirty="0">
                <a:latin typeface="Arial" charset="0"/>
              </a:rPr>
              <a:t>Sun et al. 2018) </a:t>
            </a:r>
            <a:r>
              <a:rPr lang="en-GB" altLang="en-US" dirty="0" smtClean="0">
                <a:latin typeface="Arial" charset="0"/>
              </a:rPr>
              <a:t>and </a:t>
            </a:r>
            <a:r>
              <a:rPr lang="en-GB" altLang="en-US" dirty="0">
                <a:latin typeface="Arial" charset="0"/>
              </a:rPr>
              <a:t>inflammation-specific </a:t>
            </a:r>
            <a:r>
              <a:rPr lang="en-GB" altLang="en-US" dirty="0" smtClean="0">
                <a:latin typeface="Arial" charset="0"/>
              </a:rPr>
              <a:t>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</a:t>
            </a:r>
            <a:r>
              <a:rPr lang="en-GB" altLang="en-US" dirty="0" smtClean="0">
                <a:latin typeface="Arial" charset="0"/>
              </a:rPr>
              <a:t>) contexts.</a:t>
            </a:r>
            <a:endParaRPr lang="en-GB" altLang="en-US" dirty="0" smtClean="0">
              <a:latin typeface="Arial" charset="0"/>
            </a:endParaRPr>
          </a:p>
          <a:p>
            <a:r>
              <a:rPr lang="en-GB" altLang="en-US" dirty="0" smtClean="0">
                <a:latin typeface="Arial" charset="0"/>
              </a:rPr>
              <a:t>The </a:t>
            </a:r>
            <a:r>
              <a:rPr lang="en-GB" altLang="en-US" dirty="0">
                <a:latin typeface="Arial" charset="0"/>
              </a:rPr>
              <a:t>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</a:t>
            </a:r>
            <a:r>
              <a:rPr lang="en-GB" altLang="en-US" dirty="0" smtClean="0">
                <a:latin typeface="Arial" charset="0"/>
              </a:rPr>
              <a:t>+ R/gap package will </a:t>
            </a:r>
            <a:r>
              <a:rPr lang="en-GB" altLang="en-US" dirty="0">
                <a:latin typeface="Arial" charset="0"/>
              </a:rPr>
              <a:t>facilitate analysis </a:t>
            </a:r>
            <a:r>
              <a:rPr lang="en-GB" altLang="en-US" dirty="0" smtClean="0">
                <a:latin typeface="Arial" charset="0"/>
              </a:rPr>
              <a:t>inside </a:t>
            </a:r>
            <a:r>
              <a:rPr lang="en-GB" altLang="en-US" dirty="0">
                <a:latin typeface="Arial" charset="0"/>
              </a:rPr>
              <a:t>the SCALLOP consortium </a:t>
            </a:r>
            <a:r>
              <a:rPr lang="en-GB" altLang="en-US" dirty="0" smtClean="0">
                <a:latin typeface="Arial" charset="0"/>
              </a:rPr>
              <a:t>and outside.</a:t>
            </a:r>
            <a:endParaRPr lang="en-GB" altLang="en-US" dirty="0">
              <a:latin typeface="Arial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R/gap </a:t>
            </a:r>
            <a:r>
              <a:rPr lang="en-GB" b="1" dirty="0" smtClean="0"/>
              <a:t>functions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 smtClean="0"/>
              <a:t>invnormal</a:t>
            </a:r>
            <a:endParaRPr lang="en-GB" dirty="0" smtClean="0"/>
          </a:p>
          <a:p>
            <a:r>
              <a:rPr lang="en-GB" dirty="0" smtClean="0"/>
              <a:t>log10p</a:t>
            </a:r>
          </a:p>
          <a:p>
            <a:r>
              <a:rPr lang="en-GB" dirty="0" err="1" smtClean="0"/>
              <a:t>gc.lambda</a:t>
            </a:r>
            <a:endParaRPr lang="en-GB" dirty="0" smtClean="0"/>
          </a:p>
          <a:p>
            <a:r>
              <a:rPr lang="en-GB" dirty="0" err="1" smtClean="0"/>
              <a:t>cis.vs.trans.classification</a:t>
            </a:r>
            <a:endParaRPr lang="en-GB" dirty="0" smtClean="0"/>
          </a:p>
          <a:p>
            <a:r>
              <a:rPr lang="en-GB" dirty="0" err="1" smtClean="0"/>
              <a:t>mhtplot.trunc</a:t>
            </a:r>
            <a:endParaRPr lang="en-GB" dirty="0" smtClean="0"/>
          </a:p>
          <a:p>
            <a:r>
              <a:rPr lang="en-GB" dirty="0" err="1" smtClean="0"/>
              <a:t>METAL_forestplot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https://github.com/jinghuazhao/R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1044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</a:t>
            </a:r>
            <a:r>
              <a:rPr lang="en-GB" b="1" dirty="0" smtClean="0"/>
              <a:t>bird’s eye </a:t>
            </a:r>
            <a:r>
              <a:rPr lang="en-GB" b="1" dirty="0" smtClean="0"/>
              <a:t>view</a:t>
            </a:r>
            <a:endParaRPr lang="en-GB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Discovery, replication – INTERVAL, meta-analysis, NSPHS, and replication.</a:t>
                </a:r>
              </a:p>
              <a:p>
                <a:r>
                  <a:rPr lang="en-GB" dirty="0"/>
                  <a:t>Near-independent </a:t>
                </a:r>
                <a:r>
                  <a:rPr lang="en-GB" dirty="0" smtClean="0"/>
                  <a:t>signals with </a:t>
                </a:r>
                <a:r>
                  <a:rPr lang="en-GB" dirty="0"/>
                  <a:t>the prospect for </a:t>
                </a:r>
                <a:r>
                  <a:rPr lang="en-GB" dirty="0" err="1"/>
                  <a:t>finemapping</a:t>
                </a:r>
                <a:r>
                  <a:rPr lang="en-GB" dirty="0"/>
                  <a:t>, e.g., PLINK, GCTA, </a:t>
                </a:r>
                <a:r>
                  <a:rPr lang="en-GB" dirty="0" err="1"/>
                  <a:t>finemap</a:t>
                </a:r>
                <a:r>
                  <a:rPr lang="en-GB" dirty="0"/>
                  <a:t>, and JAM, with AILD reference data built on </a:t>
                </a:r>
                <a:r>
                  <a:rPr lang="en-GB" dirty="0" err="1"/>
                  <a:t>HapMap</a:t>
                </a:r>
                <a:r>
                  <a:rPr lang="en-GB" dirty="0"/>
                  <a:t> as derived for FUSION and 1KG for </a:t>
                </a:r>
                <a:r>
                  <a:rPr lang="en-GB" dirty="0" err="1"/>
                  <a:t>LocusZoom</a:t>
                </a:r>
                <a:r>
                  <a:rPr lang="en-GB" dirty="0"/>
                  <a:t> 1.4.</a:t>
                </a:r>
              </a:p>
              <a:p>
                <a:r>
                  <a:rPr lang="en-GB" dirty="0" smtClean="0"/>
                  <a:t>Further </a:t>
                </a:r>
                <a:r>
                  <a:rPr lang="en-GB" dirty="0"/>
                  <a:t>analysis including annotation, GWAS, </a:t>
                </a:r>
                <a:r>
                  <a:rPr lang="en-GB" dirty="0" err="1"/>
                  <a:t>eQTL</a:t>
                </a:r>
                <a:r>
                  <a:rPr lang="en-GB" dirty="0"/>
                  <a:t>, </a:t>
                </a:r>
                <a:r>
                  <a:rPr lang="en-GB" dirty="0" err="1"/>
                  <a:t>mQTL</a:t>
                </a:r>
                <a:r>
                  <a:rPr lang="en-GB" dirty="0"/>
                  <a:t>, MR, pathways (relevant framework built for traits with MAGENTA, MAGMA, PASCAL, </a:t>
                </a:r>
                <a:r>
                  <a:rPr lang="en-GB" dirty="0" err="1"/>
                  <a:t>DEPICT+databases</a:t>
                </a:r>
                <a:r>
                  <a:rPr lang="en-GB" dirty="0"/>
                  <a:t> but any analogy with </a:t>
                </a:r>
                <a:r>
                  <a:rPr lang="en-GB" dirty="0" err="1"/>
                  <a:t>pQTL</a:t>
                </a:r>
                <a:r>
                  <a:rPr lang="en-GB" dirty="0"/>
                  <a:t>?), etc.</a:t>
                </a:r>
              </a:p>
              <a:p>
                <a:r>
                  <a:rPr lang="en-GB" dirty="0" smtClean="0"/>
                  <a:t>Additional information </a:t>
                </a:r>
                <a:r>
                  <a:rPr lang="en-GB" dirty="0"/>
                  <a:t>on genotyping and cohort characteristics as with elementary summary statistics such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from INTERVAL, with KORA relatively small for GCTA and possibly also with INF1 for HESS</a:t>
                </a:r>
                <a:r>
                  <a:rPr lang="en-GB" dirty="0"/>
                  <a:t>. MAF~MAF between cohorts. power/winner’s curse – INTERVAL vs INF1, INF1~other panels.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 on </a:t>
            </a:r>
            <a:r>
              <a:rPr lang="en-GB"/>
              <a:t>cis/trans signals and IL.12B.</a:t>
            </a:r>
            <a:endParaRPr lang="en-GB" dirty="0"/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4440936" cy="1698171"/>
          </a:xfrm>
        </p:spPr>
        <p:txBody>
          <a:bodyPr>
            <a:normAutofit/>
          </a:bodyPr>
          <a:lstStyle/>
          <a:p>
            <a:r>
              <a:rPr lang="en-GB" dirty="0"/>
              <a:t>CEU support team and facilities on HPC/cardio.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66897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6464"/>
            <a:ext cx="2895600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75248" y="3176354"/>
            <a:ext cx="5516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522164"/>
              </p:ext>
            </p:extLst>
          </p:nvPr>
        </p:nvGraphicFramePr>
        <p:xfrm>
          <a:off x="374469" y="1219480"/>
          <a:ext cx="10982380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6537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4773530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349605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ulcerative colitis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 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arthritis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endParaRPr lang="en-GB" i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i="1" dirty="0" smtClean="0">
                <a:solidFill>
                  <a:srgbClr val="0070C0"/>
                </a:solidFill>
              </a:rPr>
              <a:t>https</a:t>
            </a:r>
            <a:r>
              <a:rPr lang="en-GB" i="1" dirty="0">
                <a:solidFill>
                  <a:srgbClr val="0070C0"/>
                </a:solidFill>
              </a:rPr>
              <a:t>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 smtClean="0">
                <a:latin typeface="Arial" charset="0"/>
              </a:rPr>
              <a:t>Association model</a:t>
            </a:r>
            <a:r>
              <a:rPr lang="en-GB" altLang="en-US" sz="2400" dirty="0" smtClean="0">
                <a:latin typeface="Arial" charset="0"/>
              </a:rPr>
              <a:t>. proteins ~ genotypes + sex + age + </a:t>
            </a:r>
            <a:r>
              <a:rPr lang="en-GB" altLang="en-US" sz="2400" dirty="0" smtClean="0">
                <a:latin typeface="Arial" charset="0"/>
              </a:rPr>
              <a:t>PCs using rank-based </a:t>
            </a:r>
            <a:r>
              <a:rPr lang="en-GB" altLang="en-US" sz="2400" dirty="0" smtClean="0">
                <a:latin typeface="Arial" charset="0"/>
              </a:rPr>
              <a:t>inverse normal transformation </a:t>
            </a:r>
            <a:r>
              <a:rPr lang="en-GB" altLang="en-US" sz="2400" dirty="0" smtClean="0">
                <a:latin typeface="Arial" charset="0"/>
              </a:rPr>
              <a:t>on protein and additive </a:t>
            </a:r>
            <a:r>
              <a:rPr lang="en-GB" altLang="en-US" sz="2400" dirty="0" smtClean="0">
                <a:latin typeface="Arial" charset="0"/>
              </a:rPr>
              <a:t>models </a:t>
            </a:r>
            <a:r>
              <a:rPr lang="en-GB" altLang="en-US" sz="2400" dirty="0">
                <a:latin typeface="Arial" charset="0"/>
              </a:rPr>
              <a:t>of imputed genotypes </a:t>
            </a:r>
            <a:r>
              <a:rPr lang="en-GB" altLang="en-US" sz="2400" dirty="0" smtClean="0">
                <a:latin typeface="Arial" charset="0"/>
              </a:rPr>
              <a:t>from </a:t>
            </a:r>
            <a:r>
              <a:rPr lang="en-GB" altLang="en-US" sz="2400" dirty="0">
                <a:latin typeface="Arial" charset="0"/>
              </a:rPr>
              <a:t>1000Genomes, UK10K+1000Genomes or HRC </a:t>
            </a:r>
            <a:r>
              <a:rPr lang="en-GB" altLang="en-US" sz="2400" dirty="0" smtClean="0">
                <a:latin typeface="Arial" charset="0"/>
              </a:rPr>
              <a:t>imputation panels. For KORA,</a:t>
            </a:r>
            <a:r>
              <a:rPr lang="en-GB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PC1-PC5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were derived from a panel of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LD-pruned SNPs, excluding six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related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individuals.</a:t>
            </a: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 sz="2400" b="1" dirty="0" smtClean="0">
                <a:latin typeface="Arial" charset="0"/>
              </a:rPr>
              <a:t>Meta-analysis</a:t>
            </a:r>
            <a:r>
              <a:rPr lang="en-GB" altLang="en-US" sz="2400" dirty="0" smtClean="0">
                <a:latin typeface="Arial" charset="0"/>
              </a:rPr>
              <a:t>. Done </a:t>
            </a:r>
            <a:r>
              <a:rPr lang="en-GB" altLang="en-US" sz="2400" dirty="0" smtClean="0">
                <a:latin typeface="Arial" charset="0"/>
              </a:rPr>
              <a:t>iteratively on </a:t>
            </a:r>
            <a:r>
              <a:rPr lang="en-GB" altLang="en-US" sz="2400" dirty="0" smtClean="0">
                <a:latin typeface="Arial" charset="0"/>
              </a:rPr>
              <a:t>regression betas </a:t>
            </a:r>
            <a:r>
              <a:rPr lang="en-GB" altLang="en-US" sz="2400" dirty="0" smtClean="0">
                <a:latin typeface="Arial" charset="0"/>
              </a:rPr>
              <a:t>without </a:t>
            </a:r>
            <a:r>
              <a:rPr lang="en-GB" sz="2400" dirty="0" smtClean="0"/>
              <a:t>GC </a:t>
            </a:r>
            <a:r>
              <a:rPr lang="en-GB" sz="2400" dirty="0"/>
              <a:t>correction </a:t>
            </a:r>
            <a:r>
              <a:rPr lang="en-GB" sz="2400" dirty="0" smtClean="0"/>
              <a:t>on </a:t>
            </a:r>
            <a:r>
              <a:rPr lang="en-GB" sz="2400" dirty="0"/>
              <a:t>individual </a:t>
            </a:r>
            <a:r>
              <a:rPr lang="en-GB" sz="2400" dirty="0" smtClean="0"/>
              <a:t>studies with N</a:t>
            </a:r>
            <a:r>
              <a:rPr lang="en-GB" sz="2400" dirty="0"/>
              <a:t>&gt;=10 </a:t>
            </a:r>
            <a:r>
              <a:rPr lang="en-GB" sz="2400" dirty="0" smtClean="0"/>
              <a:t>for all variants only </a:t>
            </a:r>
            <a:r>
              <a:rPr lang="en-GB" sz="2400" dirty="0"/>
              <a:t>to </a:t>
            </a:r>
            <a:r>
              <a:rPr lang="en-GB" sz="2400" dirty="0" smtClean="0"/>
              <a:t>ensure data availability</a:t>
            </a:r>
            <a:r>
              <a:rPr lang="en-GB" sz="2400" dirty="0" smtClean="0"/>
              <a:t>. </a:t>
            </a:r>
            <a:endParaRPr lang="en-GB" altLang="en-US" sz="2400" dirty="0" smtClean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 smtClean="0">
                <a:latin typeface="Arial" charset="0"/>
                <a:ea typeface="SimSun" pitchFamily="2" charset="-122"/>
              </a:rPr>
              <a:t>Signal </a:t>
            </a:r>
            <a:r>
              <a:rPr lang="en-GB" altLang="en-US" sz="2400" b="1" dirty="0" smtClean="0">
                <a:latin typeface="Arial" charset="0"/>
                <a:ea typeface="SimSun" pitchFamily="2" charset="-122"/>
              </a:rPr>
              <a:t>identification and classification</a:t>
            </a:r>
            <a:r>
              <a:rPr lang="en-GB" sz="2400" dirty="0" smtClean="0"/>
              <a:t>. Based on summary statistics.</a:t>
            </a:r>
            <a:endParaRPr lang="en-GB" altLang="en-US" sz="2400" dirty="0" smtClean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 smtClean="0">
                <a:latin typeface="Arial" charset="0"/>
                <a:ea typeface="SimSun" pitchFamily="2" charset="-122"/>
              </a:rPr>
              <a:t>Annotation</a:t>
            </a:r>
            <a:r>
              <a:rPr lang="en-GB" sz="2400" dirty="0" smtClean="0"/>
              <a:t>. Based on </a:t>
            </a:r>
            <a:r>
              <a:rPr lang="en-GB" sz="2400" dirty="0" err="1" smtClean="0"/>
              <a:t>PhenoScanner</a:t>
            </a:r>
            <a:r>
              <a:rPr lang="en-GB" sz="2400" dirty="0" smtClean="0"/>
              <a:t> to be followed by other approaches.</a:t>
            </a:r>
          </a:p>
          <a:p>
            <a:endParaRPr lang="en-GB" altLang="en-US" sz="2400" b="1" dirty="0" smtClean="0">
              <a:latin typeface="Arial" charset="0"/>
              <a:ea typeface="SimSun" pitchFamily="2" charset="-122"/>
            </a:endParaRPr>
          </a:p>
          <a:p>
            <a:pPr marL="0" indent="0">
              <a:buNone/>
            </a:pPr>
            <a:r>
              <a:rPr lang="en-GB" sz="2400" i="1" dirty="0" err="1" smtClean="0"/>
              <a:t>Yengo</a:t>
            </a:r>
            <a:r>
              <a:rPr lang="en-GB" sz="2400" i="1" dirty="0" smtClean="0"/>
              <a:t> </a:t>
            </a:r>
            <a:r>
              <a:rPr lang="en-GB" sz="2400" i="1" dirty="0"/>
              <a:t>L, et al. (2018). Hum </a:t>
            </a:r>
            <a:r>
              <a:rPr lang="en-GB" sz="2400" i="1" dirty="0" err="1"/>
              <a:t>Mol</a:t>
            </a:r>
            <a:r>
              <a:rPr lang="en-GB" sz="2400" i="1" dirty="0"/>
              <a:t> Genet 27:3641–3649</a:t>
            </a:r>
            <a:endParaRPr lang="en-GB" altLang="en-US" sz="2000" i="1" dirty="0"/>
          </a:p>
          <a:p>
            <a:endParaRPr lang="en-GB" altLang="en-US" sz="2400" b="1" dirty="0" smtClean="0">
              <a:latin typeface="Arial" charset="0"/>
              <a:ea typeface="SimSun" pitchFamily="2" charset="-122"/>
            </a:endParaRP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were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" y="1913438"/>
            <a:ext cx="6516625" cy="3524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48" y="1548384"/>
            <a:ext cx="5126392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Above-LLOD% and exclusion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in the study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closely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did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85" y="65867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  <a:endParaRPr lang="en-GB" dirty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7450126"/>
              </p:ext>
            </p:extLst>
          </p:nvPr>
        </p:nvGraphicFramePr>
        <p:xfrm>
          <a:off x="679268" y="1121832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0.841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IL.20RA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0.035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20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</TotalTime>
  <Words>1643</Words>
  <Application>Microsoft Office PowerPoint</Application>
  <PresentationFormat>Widescreen</PresentationFormat>
  <Paragraphs>223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SimSun</vt:lpstr>
      <vt:lpstr>Arial</vt:lpstr>
      <vt:lpstr>Calibri</vt:lpstr>
      <vt:lpstr>Calibri Light</vt:lpstr>
      <vt:lpstr>Cambria Math</vt:lpstr>
      <vt:lpstr>Courier New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Quality control as with IFN.gamma</vt:lpstr>
      <vt:lpstr>Manhattan (L) and Q-Q (R) plots</vt:lpstr>
      <vt:lpstr>Above-LLOD% and exclusion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PowerPoint Presentation</vt:lpstr>
      <vt:lpstr>PowerPoint Presentation</vt:lpstr>
      <vt:lpstr>Comparison</vt:lpstr>
      <vt:lpstr>375 (SNP+indel) Signals</vt:lpstr>
      <vt:lpstr>PowerPoint Presentation</vt:lpstr>
      <vt:lpstr>IL.18R1 (chr2:02688765−103588215), 899,450bp</vt:lpstr>
      <vt:lpstr>PowerPoint Presentation</vt:lpstr>
      <vt:lpstr>Effect size -- MAF (L) and b/bJ (R, r=0.93)</vt:lpstr>
      <vt:lpstr>Signal identification</vt:lpstr>
      <vt:lpstr>in silico experiments</vt:lpstr>
      <vt:lpstr>Computationally efficient algorithms</vt:lpstr>
      <vt:lpstr>Summary</vt:lpstr>
      <vt:lpstr>R/gap functions</vt:lpstr>
      <vt:lpstr>A bird’s eye view</vt:lpstr>
      <vt:lpstr>Landmarks</vt:lpstr>
      <vt:lpstr>Acknowledgements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1222</cp:revision>
  <dcterms:created xsi:type="dcterms:W3CDTF">2018-11-11T14:47:16Z</dcterms:created>
  <dcterms:modified xsi:type="dcterms:W3CDTF">2019-05-28T14:27:02Z</dcterms:modified>
</cp:coreProperties>
</file>